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F1E3-90AA-4C76-AFDA-C4C0320A28A8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068BD-1C50-413E-BE0A-567C85F7FC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068BD-1C50-413E-BE0A-567C85F7FC2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Пользователь\Desktop\раб стол\Презентация Microsoft Office PowerPoint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390" y="-17266"/>
            <a:ext cx="9217390" cy="68752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№1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214290"/>
            <a:ext cx="283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ДС №10 «Белочка»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группа «А»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Содержимое 5" descr="фото0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941"/>
          <a:stretch>
            <a:fillRect/>
          </a:stretch>
        </p:blipFill>
        <p:spPr>
          <a:xfrm>
            <a:off x="285720" y="1000108"/>
            <a:ext cx="3394472" cy="366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4203.JPG"/>
          <p:cNvPicPr>
            <a:picLocks noChangeAspect="1"/>
          </p:cNvPicPr>
          <p:nvPr/>
        </p:nvPicPr>
        <p:blipFill>
          <a:blip r:embed="rId3" cstate="print"/>
          <a:srcRect l="7031" t="13672"/>
          <a:stretch>
            <a:fillRect/>
          </a:stretch>
        </p:blipFill>
        <p:spPr>
          <a:xfrm>
            <a:off x="3714744" y="3429000"/>
            <a:ext cx="5000628" cy="309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4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85728"/>
            <a:ext cx="3929058" cy="261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20150917_09_58_39_Pr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142" b="9084"/>
          <a:stretch>
            <a:fillRect/>
          </a:stretch>
        </p:blipFill>
        <p:spPr>
          <a:xfrm>
            <a:off x="571472" y="214290"/>
            <a:ext cx="8057209" cy="2071702"/>
          </a:xfrm>
        </p:spPr>
      </p:pic>
      <p:pic>
        <p:nvPicPr>
          <p:cNvPr id="5" name="Рисунок 4" descr="WP_20150917_09_52_48_Pro[1].jpg"/>
          <p:cNvPicPr>
            <a:picLocks noChangeAspect="1"/>
          </p:cNvPicPr>
          <p:nvPr/>
        </p:nvPicPr>
        <p:blipFill>
          <a:blip r:embed="rId3" cstate="print"/>
          <a:srcRect l="3125" t="36092" r="5468"/>
          <a:stretch>
            <a:fillRect/>
          </a:stretch>
        </p:blipFill>
        <p:spPr>
          <a:xfrm>
            <a:off x="285720" y="2714620"/>
            <a:ext cx="8358246" cy="32826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 descr="IMG_4259.JPG"/>
          <p:cNvPicPr>
            <a:picLocks noChangeAspect="1"/>
          </p:cNvPicPr>
          <p:nvPr/>
        </p:nvPicPr>
        <p:blipFill>
          <a:blip r:embed="rId3" cstate="print"/>
          <a:srcRect t="11328" r="13281"/>
          <a:stretch>
            <a:fillRect/>
          </a:stretch>
        </p:blipFill>
        <p:spPr>
          <a:xfrm>
            <a:off x="928662" y="3071810"/>
            <a:ext cx="5100075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279.JPG"/>
          <p:cNvPicPr>
            <a:picLocks noChangeAspect="1"/>
          </p:cNvPicPr>
          <p:nvPr/>
        </p:nvPicPr>
        <p:blipFill>
          <a:blip r:embed="rId4" cstate="print"/>
          <a:srcRect l="18750" t="26041" r="35937" b="40626"/>
          <a:stretch>
            <a:fillRect/>
          </a:stretch>
        </p:blipFill>
        <p:spPr>
          <a:xfrm>
            <a:off x="3500430" y="285728"/>
            <a:ext cx="2384265" cy="263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_420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r="27872"/>
          <a:stretch>
            <a:fillRect/>
          </a:stretch>
        </p:blipFill>
        <p:spPr>
          <a:xfrm>
            <a:off x="428596" y="214290"/>
            <a:ext cx="2751530" cy="25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2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357298"/>
            <a:ext cx="2762253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Пользователь\Desktop\раб стол\Презентация Microsoft Office PowerPoint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55"/>
            <a:ext cx="9144000" cy="67627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71462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СООТВЕТСТВУЕТ</a:t>
            </a:r>
            <a:br>
              <a:rPr lang="ru-RU" b="1" dirty="0" smtClean="0"/>
            </a:br>
            <a:r>
              <a:rPr lang="ru-RU" b="1" dirty="0" smtClean="0"/>
              <a:t>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ПРИМЕРНАЯ</a:t>
            </a:r>
          </a:p>
          <a:p>
            <a:pPr algn="ctr">
              <a:buNone/>
            </a:pPr>
            <a:r>
              <a:rPr lang="ru-RU" b="1" dirty="0" smtClean="0"/>
              <a:t>ОБЩЕОБРАЗОВАТЕЛЬНАЯ</a:t>
            </a:r>
          </a:p>
          <a:p>
            <a:pPr algn="ctr">
              <a:buNone/>
            </a:pPr>
            <a:r>
              <a:rPr lang="ru-RU" b="1" dirty="0" smtClean="0"/>
              <a:t>ПРОГРАММА</a:t>
            </a:r>
          </a:p>
          <a:p>
            <a:pPr algn="ctr">
              <a:buNone/>
            </a:pPr>
            <a:r>
              <a:rPr lang="ru-RU" b="1" dirty="0" smtClean="0"/>
              <a:t>ДОШКОЛЬНОГО ОБРАЗОВАНИЯ</a:t>
            </a:r>
          </a:p>
          <a:p>
            <a:pPr algn="ctr">
              <a:buNone/>
            </a:pPr>
            <a:r>
              <a:rPr lang="ru-RU" dirty="0" smtClean="0"/>
              <a:t>ОТ РОЖДЕНИЯ</a:t>
            </a:r>
          </a:p>
          <a:p>
            <a:pPr algn="ctr">
              <a:buNone/>
            </a:pPr>
            <a:r>
              <a:rPr lang="ru-RU" dirty="0" smtClean="0"/>
              <a:t>ДО ШКОЛЫ</a:t>
            </a:r>
          </a:p>
          <a:p>
            <a:pPr algn="r">
              <a:buNone/>
            </a:pPr>
            <a:r>
              <a:rPr lang="ru-RU" dirty="0" smtClean="0"/>
              <a:t>Под редакцией</a:t>
            </a:r>
          </a:p>
          <a:p>
            <a:pPr algn="r">
              <a:buNone/>
            </a:pPr>
            <a:r>
              <a:rPr lang="ru-RU" b="1" dirty="0" smtClean="0"/>
              <a:t>Н. Е. </a:t>
            </a:r>
            <a:r>
              <a:rPr lang="ru-RU" b="1" dirty="0" err="1" smtClean="0"/>
              <a:t>Вераксы</a:t>
            </a:r>
            <a:r>
              <a:rPr lang="ru-RU" b="1" dirty="0" smtClean="0"/>
              <a:t>,</a:t>
            </a:r>
          </a:p>
          <a:p>
            <a:pPr algn="r">
              <a:buNone/>
            </a:pPr>
            <a:r>
              <a:rPr lang="ru-RU" b="1" dirty="0" smtClean="0"/>
              <a:t>Т. С. Комаровой,</a:t>
            </a:r>
          </a:p>
          <a:p>
            <a:pPr algn="r">
              <a:buNone/>
            </a:pPr>
            <a:r>
              <a:rPr lang="ru-RU" b="1" dirty="0" smtClean="0"/>
              <a:t>М. А. </a:t>
            </a:r>
            <a:r>
              <a:rPr lang="ru-RU" b="1" dirty="0" smtClean="0"/>
              <a:t>Васильевой</a:t>
            </a:r>
          </a:p>
          <a:p>
            <a:pPr>
              <a:buNone/>
            </a:pPr>
            <a:r>
              <a:rPr lang="ru-RU" b="1" dirty="0" smtClean="0"/>
              <a:t>ФГОС — федеральный государственный образовательный стандарт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Ведущие цели Программы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полноценного проживания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ребенком дошкольного детства,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 базовой культуры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личности, всестороннее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физических качеств в соответствии с возрастными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особенностями, подготовка к жизни в современном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обществе,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обучению в школе, обеспечение безопасности жизнедеятельности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внимание в Программе уделяется развитию личности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сохранению и укреплению здоровья детей, а также воспитанию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дошкольников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таких качеств, как: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патриотизм;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активная жизненная позиция;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творческий подход в решении различных жизненных ситуаций;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уважение к традиционным ценностям.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цели реализуются в процессе разнообразных видов детской де-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игровой, коммуникативной, трудовой,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познавательно-иссле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довательской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продуктивной, музыкально-художественной, чтения.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>Возрастные особенности развития детей шестого года жизни в онтогенезе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Дети шестого года жизни уже </a:t>
            </a:r>
            <a:r>
              <a:rPr lang="ru-RU" b="1" dirty="0" smtClean="0"/>
              <a:t>могут распределять роли</a:t>
            </a:r>
            <a:r>
              <a:rPr lang="ru-RU" dirty="0" smtClean="0"/>
              <a:t> до </a:t>
            </a:r>
            <a:r>
              <a:rPr lang="ru-RU" b="1" dirty="0" smtClean="0"/>
              <a:t>начала игры </a:t>
            </a:r>
            <a:r>
              <a:rPr lang="ru-RU" dirty="0" smtClean="0"/>
              <a:t>и </a:t>
            </a:r>
            <a:r>
              <a:rPr lang="ru-RU" b="1" dirty="0" smtClean="0"/>
              <a:t>строить свое поведение, придерживаясь </a:t>
            </a:r>
            <a:r>
              <a:rPr lang="ru-RU" dirty="0" smtClean="0"/>
              <a:t>роли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Развивается изобразительная деятельность детей. Это </a:t>
            </a:r>
            <a:r>
              <a:rPr lang="ru-RU" b="1" dirty="0" smtClean="0"/>
              <a:t>возраст наиболее</a:t>
            </a:r>
            <a:r>
              <a:rPr lang="ru-RU" dirty="0" smtClean="0"/>
              <a:t> </a:t>
            </a:r>
            <a:r>
              <a:rPr lang="ru-RU" b="1" dirty="0" smtClean="0"/>
              <a:t>активного рисования. </a:t>
            </a:r>
            <a:r>
              <a:rPr lang="ru-RU" dirty="0" smtClean="0"/>
              <a:t>В течение года дети способны создать до двух тысяч рисунков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Конструктивная деятельность может осуществляться на основе схемы, по замыслу и по условиям.</a:t>
            </a:r>
            <a:r>
              <a:rPr lang="ru-RU" dirty="0" smtClean="0"/>
              <a:t> Появляется конструирование в ходе совместной деятельности.</a:t>
            </a:r>
          </a:p>
          <a:p>
            <a:r>
              <a:rPr lang="ru-RU" dirty="0" smtClean="0"/>
              <a:t>Продолжает совершенствоваться восприятие цвета, формы и величины, строения предметов; систематизируются представления детей. Они называют не только основные цвета и их оттенки, но и промежуточные цветовые оттенки; форму прямоугольников, овалов, треугольников. Воспринимают величину объектов, легко выстраивают в ряд - по возрастанию или убыванию - до 10 различных предметов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старшем дошкольном возрасте продолжает развиваться образное мышление. Дети способны не только решить задачу в наглядном плане, но и совершить преобразования объекта, указать, в какой последовательности объекты вступят во взаимодействие, и т.д.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Развитие воображения в этом возрасте позволяет детям сочинять достаточно оригинальные и последовательно разворачивающиеся истории. Воображение будет </a:t>
            </a:r>
            <a:r>
              <a:rPr lang="ru-RU" b="1" dirty="0" smtClean="0"/>
              <a:t>активно развиваться лишь при условии проведения специальной работы по его активизации.</a:t>
            </a:r>
            <a:endParaRPr lang="ru-RU" dirty="0" smtClean="0"/>
          </a:p>
          <a:p>
            <a:r>
              <a:rPr lang="ru-RU" dirty="0" smtClean="0"/>
              <a:t>Продолжает совершенствоваться речь, в том числе ее звуковая сторона. Дети могут правильно воспроизводить шипящие, свистящие и сонорные звуки. Развиваются фонематический слух, интонационная выразительность речи при чтении стихов в сюжетно-ролевой игре и в</a:t>
            </a:r>
            <a:r>
              <a:rPr lang="ru-RU" b="1" dirty="0" smtClean="0"/>
              <a:t> </a:t>
            </a:r>
            <a:r>
              <a:rPr lang="ru-RU" dirty="0" smtClean="0"/>
              <a:t>повседневной жизни.</a:t>
            </a:r>
          </a:p>
          <a:p>
            <a:r>
              <a:rPr lang="ru-RU" dirty="0" smtClean="0"/>
              <a:t>Совершенствуется грамматический строй речи. Дети используют практически все части речи, активно занимаются словотворчеством. Богаче становится лексика: активно используются синонимы и антонимы.</a:t>
            </a:r>
          </a:p>
          <a:p>
            <a:r>
              <a:rPr lang="ru-RU" dirty="0" smtClean="0"/>
              <a:t>Развивается связная речь. Дети могут пересказывать, рассказывать по картинке, передавая не только главное, но и детали.</a:t>
            </a:r>
          </a:p>
          <a:p>
            <a:r>
              <a:rPr lang="ru-RU" dirty="0" smtClean="0"/>
              <a:t>Восприятие в этом возрасте характеризуется анализом сложных форм объектов; развитие мышления сопровождается освоением мыслительных средств (схематизированные представления, комплексные представления, представления о цикличности изменений); развиваются умение обобщать, причинное мышление, воображение, произвольное внимание, речь</a:t>
            </a:r>
            <a:r>
              <a:rPr lang="ru-RU" b="1" dirty="0" smtClean="0"/>
              <a:t>, </a:t>
            </a:r>
            <a:r>
              <a:rPr lang="ru-RU" dirty="0" smtClean="0"/>
              <a:t>образ 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Образовательная  область: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Речевое развитие</a:t>
            </a:r>
            <a:r>
              <a:rPr lang="ru-RU" b="1" i="1" dirty="0" smtClean="0"/>
              <a:t>.</a:t>
            </a: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i="1" dirty="0" smtClean="0"/>
              <a:t>Художественно-эстетическое </a:t>
            </a:r>
            <a:r>
              <a:rPr lang="ru-RU" b="1" i="1" dirty="0" smtClean="0"/>
              <a:t>развитие</a:t>
            </a:r>
            <a:r>
              <a:rPr lang="ru-RU" dirty="0" smtClean="0"/>
              <a:t> </a:t>
            </a: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Социально-коммуникативное </a:t>
            </a:r>
            <a:r>
              <a:rPr lang="ru-RU" b="1" i="1" dirty="0" smtClean="0"/>
              <a:t>развитие</a:t>
            </a:r>
            <a:endParaRPr lang="ru-RU" dirty="0" smtClean="0"/>
          </a:p>
          <a:p>
            <a:r>
              <a:rPr lang="ru-RU" b="1" i="1" dirty="0" smtClean="0"/>
              <a:t>физическое развитие</a:t>
            </a:r>
            <a:endParaRPr lang="ru-RU" dirty="0" smtClean="0"/>
          </a:p>
          <a:p>
            <a:r>
              <a:rPr lang="ru-RU" b="1" i="1" dirty="0" smtClean="0"/>
              <a:t>Познавательное развитие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то09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524803" cy="564360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фото0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9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9270" y="642918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0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214686"/>
            <a:ext cx="2257428" cy="30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6923"/>
          <a:stretch>
            <a:fillRect/>
          </a:stretch>
        </p:blipFill>
        <p:spPr>
          <a:xfrm>
            <a:off x="928662" y="714356"/>
            <a:ext cx="2786082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956" y="571480"/>
            <a:ext cx="2143140" cy="2857520"/>
          </a:xfrm>
          <a:prstGeom prst="rect">
            <a:avLst/>
          </a:prstGeom>
        </p:spPr>
      </p:pic>
      <p:pic>
        <p:nvPicPr>
          <p:cNvPr id="6" name="Рисунок 5" descr="фото0940.jpg"/>
          <p:cNvPicPr>
            <a:picLocks noChangeAspect="1"/>
          </p:cNvPicPr>
          <p:nvPr/>
        </p:nvPicPr>
        <p:blipFill>
          <a:blip r:embed="rId4" cstate="print"/>
          <a:srcRect b="23633"/>
          <a:stretch>
            <a:fillRect/>
          </a:stretch>
        </p:blipFill>
        <p:spPr>
          <a:xfrm>
            <a:off x="3214678" y="3571876"/>
            <a:ext cx="2815693" cy="286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519</Words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Родительское собрание №1</vt:lpstr>
      <vt:lpstr>СООТВЕТСТВУЕТ ФГОС</vt:lpstr>
      <vt:lpstr>Ведущие цели Программы</vt:lpstr>
      <vt:lpstr>Возрастные особенности развития детей шестого года жизни в онтогенезе   </vt:lpstr>
      <vt:lpstr>  </vt:lpstr>
      <vt:lpstr>Образовательная  область:</vt:lpstr>
      <vt:lpstr>Слайд 7</vt:lpstr>
      <vt:lpstr>  </vt:lpstr>
      <vt:lpstr>Слайд 9</vt:lpstr>
      <vt:lpstr>  </vt:lpstr>
      <vt:lpstr>Слайд 11</vt:lpstr>
      <vt:lpstr>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</cp:revision>
  <dcterms:created xsi:type="dcterms:W3CDTF">2015-09-28T15:36:33Z</dcterms:created>
  <dcterms:modified xsi:type="dcterms:W3CDTF">2015-09-28T17:34:51Z</dcterms:modified>
</cp:coreProperties>
</file>