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4" r:id="rId2"/>
  </p:sldMasterIdLst>
  <p:notesMasterIdLst>
    <p:notesMasterId r:id="rId12"/>
  </p:notesMasterIdLst>
  <p:handoutMasterIdLst>
    <p:handoutMasterId r:id="rId13"/>
  </p:handoutMasterIdLst>
  <p:sldIdLst>
    <p:sldId id="275" r:id="rId3"/>
    <p:sldId id="262" r:id="rId4"/>
    <p:sldId id="270" r:id="rId5"/>
    <p:sldId id="281" r:id="rId6"/>
    <p:sldId id="279" r:id="rId7"/>
    <p:sldId id="280" r:id="rId8"/>
    <p:sldId id="278" r:id="rId9"/>
    <p:sldId id="283" r:id="rId10"/>
    <p:sldId id="28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9F"/>
    <a:srgbClr val="CAAB07"/>
    <a:srgbClr val="CC3399"/>
    <a:srgbClr val="FF33CC"/>
    <a:srgbClr val="FB89CD"/>
    <a:srgbClr val="46C692"/>
    <a:srgbClr val="DFF5FC"/>
    <a:srgbClr val="3076A4"/>
    <a:srgbClr val="64CAED"/>
    <a:srgbClr val="82F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>
      <p:cViewPr varScale="1">
        <p:scale>
          <a:sx n="71" d="100"/>
          <a:sy n="71" d="100"/>
        </p:scale>
        <p:origin x="-570" y="-90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ru-RU"/>
              <a:pPr/>
              <a:t>26.11.2015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ru-RU"/>
              <a:pPr/>
              <a:t>26.11.2015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0D00EA6-0821-4AC5-933C-321AA6545349}" type="slidenum">
              <a:rPr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49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2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3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18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61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3866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74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973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2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782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6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03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21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13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259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69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3FC7-9D1A-468B-98DB-D1E8D74418D9}" type="datetimeFigureOut">
              <a:rPr lang="ru-RU" noProof="0" smtClean="0"/>
              <a:pPr/>
              <a:t>26.11.2015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8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836" y="2996952"/>
            <a:ext cx="4320480" cy="240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b="1" dirty="0" smtClean="0">
                <a:solidFill>
                  <a:srgbClr val="46C692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ПОЧЕМУ</a:t>
            </a:r>
          </a:p>
          <a:p>
            <a:pPr algn="r">
              <a:lnSpc>
                <a:spcPct val="90000"/>
              </a:lnSpc>
            </a:pPr>
            <a:r>
              <a:rPr lang="ru-RU" sz="67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90204" pitchFamily="34" charset="0"/>
              </a:rPr>
              <a:t>НЕЛЬЗЯ</a:t>
            </a:r>
          </a:p>
          <a:p>
            <a:pPr algn="r">
              <a:lnSpc>
                <a:spcPct val="90000"/>
              </a:lnSpc>
            </a:pPr>
            <a:r>
              <a:rPr lang="ru-RU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6000" b="1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90204" pitchFamily="34" charset="0"/>
              </a:rPr>
              <a:t>СНЕГ</a:t>
            </a:r>
            <a:endParaRPr lang="ru-RU" sz="60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19" y="0"/>
            <a:ext cx="687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78668" y="178093"/>
            <a:ext cx="2392918" cy="72008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ВВЕДЕНИЕ</a:t>
            </a:r>
            <a:br>
              <a:rPr lang="ru-RU" sz="2000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1200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НА ПРОГУЛКЕ</a:t>
            </a:r>
            <a:endParaRPr lang="ru-RU" sz="1200" dirty="0">
              <a:solidFill>
                <a:srgbClr val="286D9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734372" y="1052736"/>
            <a:ext cx="3537214" cy="5212814"/>
          </a:xfrm>
        </p:spPr>
        <p:txBody>
          <a:bodyPr anchor="t">
            <a:normAutofit/>
          </a:bodyPr>
          <a:lstStyle/>
          <a:p>
            <a:pPr algn="r" defTabSz="180000"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Однажды, гуляя в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парке,</a:t>
            </a:r>
          </a:p>
          <a:p>
            <a:pPr algn="r" defTabSz="180000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мама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заметила, что я ем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снег…</a:t>
            </a:r>
          </a:p>
          <a:p>
            <a:pPr algn="r" defTabSz="180000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строго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сказала,</a:t>
            </a:r>
          </a:p>
          <a:p>
            <a:pPr algn="r" defTabSz="180000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есть снег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опасно!</a:t>
            </a:r>
          </a:p>
          <a:p>
            <a:pPr algn="r" defTabSz="180000">
              <a:spcBef>
                <a:spcPts val="0"/>
              </a:spcBef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180000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 тут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опасного? 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подумала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я.</a:t>
            </a:r>
          </a:p>
          <a:p>
            <a:pPr algn="just" defTabSz="180000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Ведь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снег такой белый, пушистый, сверкающий… точно волшебство. Так и хочется узнать его вкус, ведь он так похож на мороженое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 defTabSz="180000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конечно же маме я не поверила…</a:t>
            </a:r>
          </a:p>
          <a:p>
            <a:pPr algn="just" defTabSz="180000">
              <a:spcBef>
                <a:spcPts val="0"/>
              </a:spcBef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defTabSz="180000"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Тогда, мама предложила поиграть в исследователей, и провести самый настоящий эксперимент! Который поможет нам узнать – чистый ли снег на самом деле, и можно ли его есть.</a:t>
            </a: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908720"/>
            <a:ext cx="4032448" cy="5356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Выноска-облако 3"/>
          <p:cNvSpPr/>
          <p:nvPr/>
        </p:nvSpPr>
        <p:spPr>
          <a:xfrm rot="524327">
            <a:off x="3432470" y="233532"/>
            <a:ext cx="2919444" cy="2028267"/>
          </a:xfrm>
          <a:prstGeom prst="cloudCallout">
            <a:avLst>
              <a:gd name="adj1" fmla="val -41565"/>
              <a:gd name="adj2" fmla="val 7176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18329" y="620688"/>
            <a:ext cx="2204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Почему же нельзя есть снег?</a:t>
            </a:r>
          </a:p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Ведь он – белый, чистый,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сверкающий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и так хочется его попробовать!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660" y="242853"/>
            <a:ext cx="2173729" cy="43241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ЭКСПЕРИМЕНТ</a:t>
            </a:r>
            <a:endParaRPr lang="ru-RU" b="1" dirty="0">
              <a:solidFill>
                <a:srgbClr val="286D9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5" y="1493187"/>
            <a:ext cx="4035565" cy="4739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10" y="1493187"/>
            <a:ext cx="3817317" cy="4752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1964" y="5725116"/>
            <a:ext cx="3024336" cy="800228"/>
          </a:xfrm>
          <a:prstGeom prst="rect">
            <a:avLst/>
          </a:prstGeom>
          <a:solidFill>
            <a:srgbClr val="3076A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63469" y="5718224"/>
            <a:ext cx="3024336" cy="788038"/>
          </a:xfrm>
          <a:prstGeom prst="rect">
            <a:avLst/>
          </a:prstGeom>
          <a:solidFill>
            <a:srgbClr val="3076A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66266" y="5789078"/>
            <a:ext cx="21932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взяли пробы снега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 ДВОРЕ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5030" y="5800832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взяли пробы снега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ДОРОГИ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222" y="625489"/>
            <a:ext cx="8480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эксперимента мы решили взять снег в разных частях города: во дворе, на участке в нашем детском саду, в парке, и у дороги. Снег я собирала в пластиковые баночки. И чтобы не перепутать наш снег, мама их подписала.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304498"/>
            <a:ext cx="3511849" cy="475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1304498"/>
            <a:ext cx="3583277" cy="477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75476" y="242853"/>
            <a:ext cx="2173729" cy="43241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ЭКСПЕРИМЕНТ</a:t>
            </a:r>
            <a:endParaRPr lang="ru-RU" b="1" dirty="0">
              <a:solidFill>
                <a:srgbClr val="286D9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2976" y="5509092"/>
            <a:ext cx="3024336" cy="800228"/>
          </a:xfrm>
          <a:prstGeom prst="rect">
            <a:avLst/>
          </a:prstGeom>
          <a:solidFill>
            <a:srgbClr val="3076A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24869" y="5491377"/>
            <a:ext cx="3024336" cy="788038"/>
          </a:xfrm>
          <a:prstGeom prst="rect">
            <a:avLst/>
          </a:prstGeom>
          <a:solidFill>
            <a:srgbClr val="3076A4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7278" y="5573054"/>
            <a:ext cx="21932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взяли пробы снега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ПАРКЕ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6430" y="5573985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взяли пробы снега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УЧАСТКЕ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820" y="675269"/>
            <a:ext cx="848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 всех баночках снег выглядел одинаково белым. Только снег около дороги был серого цвета.</a:t>
            </a:r>
          </a:p>
          <a:p>
            <a:pPr algn="just"/>
            <a:endParaRPr lang="ru-RU" sz="1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0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908720"/>
            <a:ext cx="3759857" cy="501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13" y="878288"/>
            <a:ext cx="4248159" cy="521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021778" y="4941168"/>
            <a:ext cx="3125488" cy="1800200"/>
          </a:xfrm>
          <a:prstGeom prst="rightArrow">
            <a:avLst>
              <a:gd name="adj1" fmla="val 56102"/>
              <a:gd name="adj2" fmla="val 94747"/>
            </a:avLst>
          </a:prstGeom>
          <a:solidFill>
            <a:srgbClr val="286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25383" y="5373216"/>
            <a:ext cx="24290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тепле снег растаял и в стаканчиках появилась вода</a:t>
            </a:r>
            <a:endParaRPr lang="ru-RU" sz="1700" dirty="0">
              <a:solidFill>
                <a:schemeClr val="accent4">
                  <a:lumMod val="40000"/>
                  <a:lumOff val="6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093259" y="244989"/>
            <a:ext cx="2173729" cy="43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19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ЭКСПЕРИМЕНТ</a:t>
            </a:r>
            <a:endParaRPr lang="ru-RU" b="1" dirty="0">
              <a:solidFill>
                <a:srgbClr val="286D9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4" y="2338251"/>
            <a:ext cx="2754031" cy="2754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2331079"/>
            <a:ext cx="2750252" cy="275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04" y="2331078"/>
            <a:ext cx="2744977" cy="274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50514" y="692696"/>
            <a:ext cx="8480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Дома, собранный мной снег растаял. И я внимательно изучила талую воду…</a:t>
            </a:r>
          </a:p>
          <a:p>
            <a:pPr algn="jus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Самая грязная и мутная вода была в стаканчике после снега, взятого около дороги. 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стаканчика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было много песка, а на поверхности </a:t>
            </a:r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очень много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масляной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пленки. 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остальных стаканчиках вода хоть и была прозрачная, но в ней плавал мелкий мусор и семена березы, и на поверхности - тоже была масляная пленка. 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093259" y="176277"/>
            <a:ext cx="2173729" cy="43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19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ЭКСПЕРИМЕНТ</a:t>
            </a:r>
            <a:endParaRPr lang="ru-RU" b="1" dirty="0">
              <a:solidFill>
                <a:srgbClr val="286D9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782888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7174532" y="188640"/>
            <a:ext cx="2173729" cy="43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19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ЭКСПЕРИМЕНТ</a:t>
            </a:r>
            <a:endParaRPr lang="ru-RU" b="1" dirty="0">
              <a:solidFill>
                <a:srgbClr val="286D9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808" y="754013"/>
            <a:ext cx="5702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Потом, мы решили профильтровать получившуюся воду через ватный диск.</a:t>
            </a:r>
          </a:p>
          <a:p>
            <a:pPr algn="just"/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Фильтр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это приспособление для очистки воды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endParaRPr lang="ru-RU" sz="1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Наш эксперимент показал, что самый чистый снег - у нас во дворе, а самый грязный – около дороги.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Однако, совсем чистого фильтра не было нигде. А значит и совсем чистого снега в городе нет!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13" y="2996952"/>
            <a:ext cx="643236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Овал 1"/>
          <p:cNvSpPr/>
          <p:nvPr/>
        </p:nvSpPr>
        <p:spPr>
          <a:xfrm>
            <a:off x="3753974" y="2708920"/>
            <a:ext cx="578396" cy="578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0718" y="2708920"/>
            <a:ext cx="578396" cy="5783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13226" y="2708920"/>
            <a:ext cx="578396" cy="578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72198" y="2629097"/>
            <a:ext cx="578396" cy="578396"/>
          </a:xfrm>
          <a:prstGeom prst="ellipse">
            <a:avLst/>
          </a:prstGeom>
          <a:solidFill>
            <a:srgbClr val="3076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186">
            <a:off x="4349856" y="3677419"/>
            <a:ext cx="2811710" cy="22620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23" y="3768364"/>
            <a:ext cx="2440717" cy="243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196753"/>
            <a:ext cx="3682919" cy="500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93812" y="404664"/>
            <a:ext cx="848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Потом, мама рассказала каким образом снег становится грязным. И вместе мы посмотрели картинки о микробах, которые могут быть в снегу.</a:t>
            </a:r>
          </a:p>
        </p:txBody>
      </p:sp>
      <p:sp>
        <p:nvSpPr>
          <p:cNvPr id="7" name="Овал 6"/>
          <p:cNvSpPr/>
          <p:nvPr/>
        </p:nvSpPr>
        <p:spPr>
          <a:xfrm>
            <a:off x="4701718" y="1141903"/>
            <a:ext cx="1656184" cy="165618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10881" y="1141903"/>
            <a:ext cx="1656184" cy="165618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20044" y="1111155"/>
            <a:ext cx="1666796" cy="165618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936600" y="2545122"/>
            <a:ext cx="1174079" cy="1154617"/>
          </a:xfrm>
          <a:prstGeom prst="straightConnector1">
            <a:avLst/>
          </a:prstGeom>
          <a:ln w="38100">
            <a:solidFill>
              <a:srgbClr val="CC3399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448156" y="2608223"/>
            <a:ext cx="10053" cy="1091516"/>
          </a:xfrm>
          <a:prstGeom prst="straightConnector1">
            <a:avLst/>
          </a:prstGeom>
          <a:ln w="38100">
            <a:solidFill>
              <a:srgbClr val="CC3399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789189" y="2527266"/>
            <a:ext cx="1166825" cy="1172473"/>
          </a:xfrm>
          <a:prstGeom prst="straightConnector1">
            <a:avLst/>
          </a:prstGeom>
          <a:ln w="38100">
            <a:solidFill>
              <a:srgbClr val="CC3399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374332" y="3575546"/>
            <a:ext cx="1577186" cy="160639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34" y="1775698"/>
            <a:ext cx="6624736" cy="4590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514" y="692696"/>
            <a:ext cx="84806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результате нашего эксперимента я поняла, что снег есть нельзя, даже если он кажется чистым!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Потому что, 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нем много вредных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веществ: бензин от машин, песок с дороги,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сажа из труб,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шерсть животных 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мн.др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От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этого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можно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заболеть, кишечными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заболеваниями.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Кроме того, снег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холодный – и если его есть, то можно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простудиться 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заболеть ангиной.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093259" y="176277"/>
            <a:ext cx="2173729" cy="43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19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>
                <a:solidFill>
                  <a:srgbClr val="286D9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ВЫВОД</a:t>
            </a:r>
            <a:endParaRPr lang="ru-RU" b="1" dirty="0">
              <a:solidFill>
                <a:srgbClr val="286D9F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7127" y="6212635"/>
            <a:ext cx="503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Есть снег нельзя! Зато, из него можно лепить снеговиков!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1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E59704-6393-4558-B4EC-D10E18021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461</Words>
  <Application>Microsoft Office PowerPoint</Application>
  <PresentationFormat>Произвольный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Презентация PowerPoint</vt:lpstr>
      <vt:lpstr>ВВЕДЕНИЕ НА ПРОГУЛКЕ</vt:lpstr>
      <vt:lpstr>ЭКСПЕРИМЕНТ</vt:lpstr>
      <vt:lpstr>ЭКСПЕРИМЕНТ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2015-11-22T18:45:41Z</dcterms:created>
  <dcterms:modified xsi:type="dcterms:W3CDTF">2015-11-26T06:07:39Z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